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0" r:id="rId1"/>
  </p:sldMasterIdLst>
  <p:sldIdLst>
    <p:sldId id="256" r:id="rId2"/>
    <p:sldId id="257" r:id="rId3"/>
    <p:sldId id="261" r:id="rId4"/>
    <p:sldId id="258" r:id="rId5"/>
    <p:sldId id="259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סגנון ערכת נושא 1 - הדגשה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FD0F851-EC5A-4D38-B0AD-8093EC10F338}" styleName="סגנון בהיר 1 - הדגשה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סגנון בהיר 2 - הדגשה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סגנון בהיר 2 - הדגשה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סגנון ביניים 3 - הדגשה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סגנון ביניים 4 - הדגשה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1E4AEA4-8DFA-4A89-87EB-49C32662AFE0}" styleName="סגנון ביניים 2 - הדגשה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סגנון ביניים 2 - הדגשה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סגנון ביניים 3 - הדגשה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46F890A9-2807-4EBB-B81D-B2AA78EC7F39}" styleName="סגנון כהה 2 - הדגשה 5/הדגשה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סגנון ביניים 1 - הדגשה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סגנון ביניים 1 - הדגשה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ללא סגנון, ללא רשת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סגנון ערכת נושא 1 - הדגשה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סגנון ערכת נושא 1 - הדגשה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סגנון ערכת נושא 1 - הדגשה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סגנון ערכת נושא 1 - הדגשה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סגנון ערכת נושא 1 - הדגשה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B4B98B0-60AC-42C2-AFA5-B58CD77FA1E5}" styleName="סגנון בהיר 1 - הדגשה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סגנון בהיר 1 - הדגשה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סגנון בהיר 1 - הדגשה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12C8C85-51F0-491E-9774-3900AFEF0FD7}" styleName="סגנון בהיר 2 - הדגשה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BDBED569-4797-4DF1-A0F4-6AAB3CD982D8}" styleName="סגנון בהיר 3 - הדגשה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113A9D2-9D6B-4929-AA2D-F23B5EE8CBE7}" styleName="סגנון ערכת נושא 2 - הדגשה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סגנון בהיר 3 - הדגשה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9055B-2478-434F-977C-5AEE05680DE9}" type="datetimeFigureOut">
              <a:rPr lang="he-IL" smtClean="0"/>
              <a:t>ח'/שבט/תשפ"א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2967-AED7-4997-B3CF-BC10E3128C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63872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9055B-2478-434F-977C-5AEE05680DE9}" type="datetimeFigureOut">
              <a:rPr lang="he-IL" smtClean="0"/>
              <a:t>ח'/שבט/תשפ"א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2967-AED7-4997-B3CF-BC10E3128C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0011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9055B-2478-434F-977C-5AEE05680DE9}" type="datetimeFigureOut">
              <a:rPr lang="he-IL" smtClean="0"/>
              <a:t>ח'/שבט/תשפ"א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2967-AED7-4997-B3CF-BC10E3128C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557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9055B-2478-434F-977C-5AEE05680DE9}" type="datetimeFigureOut">
              <a:rPr lang="he-IL" smtClean="0"/>
              <a:t>ח'/שבט/תשפ"א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2967-AED7-4997-B3CF-BC10E3128C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15387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9055B-2478-434F-977C-5AEE05680DE9}" type="datetimeFigureOut">
              <a:rPr lang="he-IL" smtClean="0"/>
              <a:t>ח'/שבט/תשפ"א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2967-AED7-4997-B3CF-BC10E3128C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88094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9055B-2478-434F-977C-5AEE05680DE9}" type="datetimeFigureOut">
              <a:rPr lang="he-IL" smtClean="0"/>
              <a:t>ח'/שבט/תשפ"א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2967-AED7-4997-B3CF-BC10E3128C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66076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9055B-2478-434F-977C-5AEE05680DE9}" type="datetimeFigureOut">
              <a:rPr lang="he-IL" smtClean="0"/>
              <a:t>ח'/שבט/תשפ"א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2967-AED7-4997-B3CF-BC10E3128C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65253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9055B-2478-434F-977C-5AEE05680DE9}" type="datetimeFigureOut">
              <a:rPr lang="he-IL" smtClean="0"/>
              <a:t>ח'/שבט/תשפ"א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2967-AED7-4997-B3CF-BC10E3128C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14716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9055B-2478-434F-977C-5AEE05680DE9}" type="datetimeFigureOut">
              <a:rPr lang="he-IL" smtClean="0"/>
              <a:t>ח'/שבט/תשפ"א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2967-AED7-4997-B3CF-BC10E3128C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91783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9055B-2478-434F-977C-5AEE05680DE9}" type="datetimeFigureOut">
              <a:rPr lang="he-IL" smtClean="0"/>
              <a:t>ח'/שבט/תשפ"א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2967-AED7-4997-B3CF-BC10E3128C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48926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9055B-2478-434F-977C-5AEE05680DE9}" type="datetimeFigureOut">
              <a:rPr lang="he-IL" smtClean="0"/>
              <a:t>ח'/שבט/תשפ"א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2967-AED7-4997-B3CF-BC10E3128C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10362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9055B-2478-434F-977C-5AEE05680DE9}" type="datetimeFigureOut">
              <a:rPr lang="he-IL" smtClean="0"/>
              <a:t>ח'/שבט/תשפ"א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82967-AED7-4997-B3CF-BC10E3128C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97111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3999" y="1385047"/>
            <a:ext cx="9690847" cy="2124915"/>
          </a:xfrm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r>
              <a:rPr lang="he-IL" sz="65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טיוטת תכנית </a:t>
            </a:r>
            <a:r>
              <a:rPr lang="he-IL" sz="65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עבודה </a:t>
            </a:r>
            <a:r>
              <a:rPr lang="he-IL" sz="65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– </a:t>
            </a:r>
            <a:br>
              <a:rPr lang="he-IL" sz="65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</a:br>
            <a:r>
              <a:rPr lang="he-IL" sz="65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וועדת </a:t>
            </a:r>
            <a:r>
              <a:rPr lang="he-IL" sz="65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המליאה </a:t>
            </a:r>
            <a:endParaRPr lang="he-IL" sz="65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0070C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377" y="4346406"/>
            <a:ext cx="2991952" cy="2138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258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09164"/>
              </p:ext>
            </p:extLst>
          </p:nvPr>
        </p:nvGraphicFramePr>
        <p:xfrm>
          <a:off x="1748118" y="1896032"/>
          <a:ext cx="9574306" cy="4182038"/>
        </p:xfrm>
        <a:graphic>
          <a:graphicData uri="http://schemas.openxmlformats.org/drawingml/2006/table">
            <a:tbl>
              <a:tblPr rtl="1" firstRow="1" firstCol="1" bandRow="1">
                <a:tableStyleId>{69CF1AB2-1976-4502-BF36-3FF5EA218861}</a:tableStyleId>
              </a:tblPr>
              <a:tblGrid>
                <a:gridCol w="540713">
                  <a:extLst>
                    <a:ext uri="{9D8B030D-6E8A-4147-A177-3AD203B41FA5}">
                      <a16:colId xmlns:a16="http://schemas.microsoft.com/office/drawing/2014/main" val="1553841048"/>
                    </a:ext>
                  </a:extLst>
                </a:gridCol>
                <a:gridCol w="7368499">
                  <a:extLst>
                    <a:ext uri="{9D8B030D-6E8A-4147-A177-3AD203B41FA5}">
                      <a16:colId xmlns:a16="http://schemas.microsoft.com/office/drawing/2014/main" val="297588327"/>
                    </a:ext>
                  </a:extLst>
                </a:gridCol>
                <a:gridCol w="1665094">
                  <a:extLst>
                    <a:ext uri="{9D8B030D-6E8A-4147-A177-3AD203B41FA5}">
                      <a16:colId xmlns:a16="http://schemas.microsoft.com/office/drawing/2014/main" val="3490290774"/>
                    </a:ext>
                  </a:extLst>
                </a:gridCol>
              </a:tblGrid>
              <a:tr h="597434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נושא הדיון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לוז</a:t>
                      </a:r>
                      <a:endParaRPr lang="en-US" sz="3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7380578"/>
                  </a:ext>
                </a:extLst>
              </a:tr>
              <a:tr h="597434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</a:t>
                      </a:r>
                      <a:endParaRPr lang="en-US" sz="3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חינוך מיוחד- מענה </a:t>
                      </a:r>
                      <a:r>
                        <a:rPr lang="en-US" sz="3000" b="1" dirty="0" err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neh</a:t>
                      </a:r>
                      <a:r>
                        <a:rPr lang="en-US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;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r>
                        <a:rPr lang="he-IL" sz="30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17.2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5505410"/>
                  </a:ext>
                </a:extLst>
              </a:tr>
              <a:tr h="597434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</a:t>
                      </a:r>
                      <a:endParaRPr lang="en-US" sz="3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נגישות מול </a:t>
                      </a:r>
                      <a:r>
                        <a:rPr lang="en-US" sz="3000" b="1" dirty="0" err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thduo</a:t>
                      </a:r>
                      <a:r>
                        <a:rPr lang="en-US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</a:t>
                      </a:r>
                      <a:r>
                        <a:rPr lang="en-US" sz="3000" b="1" dirty="0" err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natcho</a:t>
                      </a: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במוסדות החינוך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r>
                        <a:rPr lang="he-IL" sz="30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21.4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6658169"/>
                  </a:ext>
                </a:extLst>
              </a:tr>
              <a:tr h="597434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3</a:t>
                      </a:r>
                      <a:endParaRPr lang="en-US" sz="3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 err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בתיהס</a:t>
                      </a: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כמרכזים קהילתיים 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r>
                        <a:rPr lang="he-IL" sz="30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23.6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9963235"/>
                  </a:ext>
                </a:extLst>
              </a:tr>
              <a:tr h="597434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4</a:t>
                      </a:r>
                      <a:endParaRPr lang="en-US" sz="3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מועצת תלמידים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r>
                        <a:rPr lang="he-IL" sz="30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18.8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2012809"/>
                  </a:ext>
                </a:extLst>
              </a:tr>
              <a:tr h="597434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5</a:t>
                      </a:r>
                      <a:endParaRPr lang="en-US" sz="3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זהות </a:t>
                      </a:r>
                      <a:r>
                        <a:rPr lang="he-IL" sz="3000" b="1" dirty="0" err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גלבועית</a:t>
                      </a: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בחינוך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r>
                        <a:rPr lang="he-IL" sz="30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20.10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8833882"/>
                  </a:ext>
                </a:extLst>
              </a:tr>
              <a:tr h="597434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6</a:t>
                      </a:r>
                      <a:endParaRPr lang="en-US" sz="3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חידון הטבע הלאומי בגלבוע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r>
                        <a:rPr lang="he-IL" sz="30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22.12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8581649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99830" y="525193"/>
            <a:ext cx="4456090" cy="7848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500" b="1" dirty="0" smtClean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וועדת חינוך </a:t>
            </a:r>
            <a:endParaRPr lang="he-IL" sz="4500" b="1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97" y="4921623"/>
            <a:ext cx="2163967" cy="15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573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1674254" y="522101"/>
            <a:ext cx="9556123" cy="5678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e-IL" sz="3500" b="1" dirty="0">
                <a:solidFill>
                  <a:srgbClr val="002060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בכל ישיבת מליאה שיתאפשר, תוצג טעימה מפעילויות אחת המחלקות במועצה.</a:t>
            </a:r>
            <a:endParaRPr lang="en-US" sz="3500" b="1" dirty="0">
              <a:solidFill>
                <a:srgbClr val="002060"/>
              </a:solidFill>
              <a:latin typeface="David" panose="020E0502060401010101" pitchFamily="34" charset="-79"/>
              <a:ea typeface="Calibri" panose="020F0502020204030204" pitchFamily="34" charset="0"/>
              <a:cs typeface="David" panose="020E0502060401010101" pitchFamily="34" charset="-79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e-IL" sz="3500" b="1" dirty="0">
                <a:solidFill>
                  <a:srgbClr val="002060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ישולבו סיורים בכל הוועדות ובתכנית פעילות המליאה*</a:t>
            </a:r>
            <a:endParaRPr lang="en-US" sz="3500" b="1" dirty="0">
              <a:solidFill>
                <a:srgbClr val="002060"/>
              </a:solidFill>
              <a:latin typeface="David" panose="020E0502060401010101" pitchFamily="34" charset="-79"/>
              <a:ea typeface="Calibri" panose="020F0502020204030204" pitchFamily="34" charset="0"/>
              <a:cs typeface="David" panose="020E0502060401010101" pitchFamily="34" charset="-79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e-IL" sz="3500" b="1" dirty="0">
                <a:solidFill>
                  <a:srgbClr val="002060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לכל חבר בכל ועדה יוכן תיק הכולל תכנית עבודה שנתית של הוועדה </a:t>
            </a:r>
            <a:br>
              <a:rPr lang="he-IL" sz="3500" b="1" dirty="0">
                <a:solidFill>
                  <a:srgbClr val="002060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</a:br>
            <a:r>
              <a:rPr lang="he-IL" sz="3500" b="1" dirty="0" err="1">
                <a:solidFill>
                  <a:srgbClr val="002060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ולו"ז</a:t>
            </a:r>
            <a:r>
              <a:rPr lang="he-IL" sz="3500" b="1" dirty="0">
                <a:solidFill>
                  <a:srgbClr val="002060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 משוריין לישיבות הוועדה. לתיק יצורפו סיכומים, חומר רקע וכל שנדרש</a:t>
            </a:r>
            <a:r>
              <a:rPr lang="he-IL" sz="3500" b="1" dirty="0" smtClean="0">
                <a:solidFill>
                  <a:srgbClr val="002060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e-IL" sz="3500" b="1" dirty="0" smtClean="0">
                <a:solidFill>
                  <a:srgbClr val="002060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אחריות גיבוש </a:t>
            </a:r>
            <a:r>
              <a:rPr lang="he-IL" sz="3500" b="1" dirty="0">
                <a:solidFill>
                  <a:srgbClr val="002060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תכנית הוועדה, אישורה בהנהלה ותאומה- על מנהל התחום.</a:t>
            </a:r>
            <a:endParaRPr lang="en-US" sz="3500" b="1" dirty="0">
              <a:solidFill>
                <a:srgbClr val="002060"/>
              </a:solidFill>
              <a:latin typeface="David" panose="020E0502060401010101" pitchFamily="34" charset="-79"/>
              <a:ea typeface="Calibri" panose="020F0502020204030204" pitchFamily="34" charset="0"/>
              <a:cs typeface="David" panose="020E0502060401010101" pitchFamily="34" charset="-79"/>
            </a:endParaRPr>
          </a:p>
        </p:txBody>
      </p:sp>
      <p:pic>
        <p:nvPicPr>
          <p:cNvPr id="3" name="תמונה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312" y="5127591"/>
            <a:ext cx="2081542" cy="1487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231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94344" y="725294"/>
            <a:ext cx="6178072" cy="7848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500" b="1" dirty="0" smtClean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      וועדת הנהלה וכספים </a:t>
            </a:r>
            <a:endParaRPr lang="he-IL" sz="4500" b="1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graphicFrame>
        <p:nvGraphicFramePr>
          <p:cNvPr id="10" name="טבלה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714584"/>
              </p:ext>
            </p:extLst>
          </p:nvPr>
        </p:nvGraphicFramePr>
        <p:xfrm>
          <a:off x="3052293" y="1803044"/>
          <a:ext cx="8062175" cy="4481978"/>
        </p:xfrm>
        <a:graphic>
          <a:graphicData uri="http://schemas.openxmlformats.org/drawingml/2006/table">
            <a:tbl>
              <a:tblPr rtl="1" firstRow="1" firstCol="1" bandRow="1">
                <a:tableStyleId>{BDBED569-4797-4DF1-A0F4-6AAB3CD982D8}</a:tableStyleId>
              </a:tblPr>
              <a:tblGrid>
                <a:gridCol w="658910">
                  <a:extLst>
                    <a:ext uri="{9D8B030D-6E8A-4147-A177-3AD203B41FA5}">
                      <a16:colId xmlns:a16="http://schemas.microsoft.com/office/drawing/2014/main" val="301534194"/>
                    </a:ext>
                  </a:extLst>
                </a:gridCol>
                <a:gridCol w="5657218">
                  <a:extLst>
                    <a:ext uri="{9D8B030D-6E8A-4147-A177-3AD203B41FA5}">
                      <a16:colId xmlns:a16="http://schemas.microsoft.com/office/drawing/2014/main" val="2713906442"/>
                    </a:ext>
                  </a:extLst>
                </a:gridCol>
                <a:gridCol w="1746047">
                  <a:extLst>
                    <a:ext uri="{9D8B030D-6E8A-4147-A177-3AD203B41FA5}">
                      <a16:colId xmlns:a16="http://schemas.microsoft.com/office/drawing/2014/main" val="320908163"/>
                    </a:ext>
                  </a:extLst>
                </a:gridCol>
              </a:tblGrid>
              <a:tr h="344208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800" dirty="0">
                          <a:effectLst/>
                        </a:rPr>
                        <a:t>נושא הדיון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800" dirty="0">
                          <a:effectLst/>
                        </a:rPr>
                        <a:t>לוז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1224705"/>
                  </a:ext>
                </a:extLst>
              </a:tr>
              <a:tr h="996774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800">
                          <a:effectLst/>
                        </a:rPr>
                        <a:t>1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כלביה ומטמנה- הצגת הצורך בגיבוש מתווה הפעלה</a:t>
                      </a:r>
                      <a:endParaRPr lang="en-US" sz="2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r>
                        <a:rPr lang="he-IL" sz="28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13.1</a:t>
                      </a:r>
                      <a:endParaRPr lang="en-US" sz="2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7667704"/>
                  </a:ext>
                </a:extLst>
              </a:tr>
              <a:tr h="633585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800">
                          <a:effectLst/>
                        </a:rPr>
                        <a:t>2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מחלקת אחזקה- תמהיל הפעלה</a:t>
                      </a:r>
                      <a:endParaRPr lang="en-US" sz="2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r>
                        <a:rPr lang="he-IL" sz="28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10.2</a:t>
                      </a:r>
                      <a:endParaRPr lang="en-US" sz="2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8840388"/>
                  </a:ext>
                </a:extLst>
              </a:tr>
              <a:tr h="633585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800">
                          <a:effectLst/>
                        </a:rPr>
                        <a:t>3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מטמנה- הצגת מתווה הפעלה מוצע</a:t>
                      </a:r>
                      <a:endParaRPr lang="en-US" sz="2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r>
                        <a:rPr lang="he-IL" sz="28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10.3</a:t>
                      </a:r>
                      <a:endParaRPr lang="en-US" sz="2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22510949"/>
                  </a:ext>
                </a:extLst>
              </a:tr>
              <a:tr h="494299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800">
                          <a:effectLst/>
                        </a:rPr>
                        <a:t>4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מלווים בהיסעים</a:t>
                      </a:r>
                      <a:endParaRPr lang="en-US" sz="2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r>
                        <a:rPr lang="he-IL" sz="28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12.5</a:t>
                      </a:r>
                      <a:endParaRPr lang="en-US" sz="2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4266396"/>
                  </a:ext>
                </a:extLst>
              </a:tr>
              <a:tr h="633585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800">
                          <a:effectLst/>
                        </a:rPr>
                        <a:t>5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ביטוחים- בחינת רפורמה</a:t>
                      </a:r>
                      <a:endParaRPr lang="en-US" sz="2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8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16.6</a:t>
                      </a:r>
                      <a:endParaRPr lang="en-US" sz="2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2431481"/>
                  </a:ext>
                </a:extLst>
              </a:tr>
              <a:tr h="633585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800">
                          <a:effectLst/>
                        </a:rPr>
                        <a:t>6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כלביה- הצגת המתווה המוצע</a:t>
                      </a:r>
                      <a:endParaRPr lang="en-US" sz="2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r>
                        <a:rPr lang="he-IL" sz="28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14.7</a:t>
                      </a:r>
                      <a:endParaRPr lang="en-US" sz="2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5959857"/>
                  </a:ext>
                </a:extLst>
              </a:tr>
            </a:tbl>
          </a:graphicData>
        </a:graphic>
      </p:graphicFrame>
      <p:pic>
        <p:nvPicPr>
          <p:cNvPr id="11" name="תמונה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952" y="5344731"/>
            <a:ext cx="1955390" cy="1397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913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4935594"/>
              </p:ext>
            </p:extLst>
          </p:nvPr>
        </p:nvGraphicFramePr>
        <p:xfrm>
          <a:off x="2807595" y="1037273"/>
          <a:ext cx="8036416" cy="5495036"/>
        </p:xfrm>
        <a:graphic>
          <a:graphicData uri="http://schemas.openxmlformats.org/drawingml/2006/table">
            <a:tbl>
              <a:tblPr rtl="1" firstRow="1" firstCol="1" bandRow="1">
                <a:tableStyleId>{69CF1AB2-1976-4502-BF36-3FF5EA218861}</a:tableStyleId>
              </a:tblPr>
              <a:tblGrid>
                <a:gridCol w="342580">
                  <a:extLst>
                    <a:ext uri="{9D8B030D-6E8A-4147-A177-3AD203B41FA5}">
                      <a16:colId xmlns:a16="http://schemas.microsoft.com/office/drawing/2014/main" val="999345229"/>
                    </a:ext>
                  </a:extLst>
                </a:gridCol>
                <a:gridCol w="6802638">
                  <a:extLst>
                    <a:ext uri="{9D8B030D-6E8A-4147-A177-3AD203B41FA5}">
                      <a16:colId xmlns:a16="http://schemas.microsoft.com/office/drawing/2014/main" val="976058356"/>
                    </a:ext>
                  </a:extLst>
                </a:gridCol>
                <a:gridCol w="891198">
                  <a:extLst>
                    <a:ext uri="{9D8B030D-6E8A-4147-A177-3AD203B41FA5}">
                      <a16:colId xmlns:a16="http://schemas.microsoft.com/office/drawing/2014/main" val="33763156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נושא הדיון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לוז</a:t>
                      </a:r>
                      <a:endParaRPr lang="en-US" sz="18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40782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</a:t>
                      </a:r>
                      <a:endParaRPr lang="en-US" sz="18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3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דוח ביקורת 2020</a:t>
                      </a:r>
                      <a:br>
                        <a:rPr lang="he-IL" sz="23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</a:br>
                      <a:r>
                        <a:rPr lang="he-IL" sz="23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ועדות המליאה –תכניות עבודה</a:t>
                      </a:r>
                      <a:endParaRPr lang="en-US" sz="23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3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r>
                        <a:rPr lang="he-IL" sz="23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27.1</a:t>
                      </a:r>
                      <a:endParaRPr lang="en-US" sz="23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28326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3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הצגה מדגמית של תכניות עבודה מחלקות המועצה מועצה</a:t>
                      </a:r>
                      <a:endParaRPr lang="en-US" sz="23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3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r>
                        <a:rPr lang="he-IL" sz="23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24.2</a:t>
                      </a:r>
                      <a:endParaRPr lang="en-US" sz="23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96648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3</a:t>
                      </a:r>
                      <a:endParaRPr lang="en-US" sz="18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3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שיקום שכונות -</a:t>
                      </a:r>
                      <a:br>
                        <a:rPr lang="he-IL" sz="23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</a:br>
                      <a:r>
                        <a:rPr lang="he-IL" sz="23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סיכום מצב</a:t>
                      </a:r>
                      <a:endParaRPr lang="en-US" sz="23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3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r>
                        <a:rPr lang="he-IL" sz="23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24.3</a:t>
                      </a:r>
                      <a:endParaRPr lang="en-US" sz="23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230868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4</a:t>
                      </a:r>
                      <a:endParaRPr lang="en-US" sz="18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3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חגיגות ה 100 להתיישבות</a:t>
                      </a:r>
                      <a:endParaRPr lang="en-US" sz="23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3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r>
                        <a:rPr lang="he-IL" sz="23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28.4</a:t>
                      </a:r>
                      <a:endParaRPr lang="en-US" sz="23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6768468"/>
                  </a:ext>
                </a:extLst>
              </a:tr>
              <a:tr h="321918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5</a:t>
                      </a:r>
                      <a:endParaRPr lang="en-US" sz="18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3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תכנית שיפוץ ושדרוג מבני חינוך</a:t>
                      </a:r>
                      <a:endParaRPr lang="en-US" sz="23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3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r>
                        <a:rPr lang="he-IL" sz="23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26.5</a:t>
                      </a:r>
                      <a:endParaRPr lang="en-US" sz="23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26953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6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3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תכניות עבודה ואתגרים בתחומי התשתיות במרחב</a:t>
                      </a:r>
                      <a:endParaRPr lang="en-US" sz="23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3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r>
                        <a:rPr lang="he-IL" sz="23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30.6</a:t>
                      </a:r>
                      <a:endParaRPr lang="en-US" sz="23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199002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7</a:t>
                      </a:r>
                      <a:endParaRPr lang="en-US" sz="18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3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922- סיכום פעילות</a:t>
                      </a:r>
                      <a:endParaRPr lang="en-US" sz="23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3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r>
                        <a:rPr lang="he-IL" sz="23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28.7</a:t>
                      </a:r>
                      <a:endParaRPr lang="en-US" sz="23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94187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8</a:t>
                      </a:r>
                      <a:endParaRPr lang="en-US" sz="18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3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סיור</a:t>
                      </a:r>
                      <a:endParaRPr lang="en-US" sz="23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3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r>
                        <a:rPr lang="he-IL" sz="23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25.8</a:t>
                      </a:r>
                      <a:endParaRPr lang="en-US" sz="23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61742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9</a:t>
                      </a:r>
                      <a:endParaRPr lang="en-US" sz="18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3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סיכום תכנית פיתוח </a:t>
                      </a:r>
                      <a:r>
                        <a:rPr lang="he-IL" sz="2300" b="1" dirty="0" err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מצויינות</a:t>
                      </a:r>
                      <a:r>
                        <a:rPr lang="he-IL" sz="23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אירגונית</a:t>
                      </a:r>
                      <a:endParaRPr lang="en-US" sz="23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3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r>
                        <a:rPr lang="he-IL" sz="23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29.8</a:t>
                      </a:r>
                      <a:endParaRPr lang="en-US" sz="23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15070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10</a:t>
                      </a:r>
                      <a:endParaRPr lang="en-US" sz="18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3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מעקב ובקרה תכנית מדידות וגביה</a:t>
                      </a:r>
                      <a:endParaRPr lang="en-US" sz="23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3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r>
                        <a:rPr lang="he-IL" sz="23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27.10</a:t>
                      </a:r>
                      <a:endParaRPr lang="en-US" sz="23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248377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11</a:t>
                      </a:r>
                      <a:endParaRPr lang="en-US" sz="18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3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סיכום ובקרה</a:t>
                      </a:r>
                      <a:endParaRPr lang="en-US" sz="23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3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r>
                        <a:rPr lang="he-IL" sz="23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24.11</a:t>
                      </a:r>
                      <a:endParaRPr lang="en-US" sz="23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07720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3346657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165740" y="252443"/>
            <a:ext cx="4005330" cy="7848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500" b="1" dirty="0" smtClean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ישיבת מליאה </a:t>
            </a:r>
            <a:endParaRPr lang="he-IL" sz="4500" b="1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436" y="5370490"/>
            <a:ext cx="2079555" cy="14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568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675355"/>
              </p:ext>
            </p:extLst>
          </p:nvPr>
        </p:nvGraphicFramePr>
        <p:xfrm>
          <a:off x="1241423" y="1052067"/>
          <a:ext cx="10240786" cy="5427536"/>
        </p:xfrm>
        <a:graphic>
          <a:graphicData uri="http://schemas.openxmlformats.org/drawingml/2006/table">
            <a:tbl>
              <a:tblPr rtl="1" firstRow="1" firstCol="1" bandRow="1">
                <a:tableStyleId>{BC89EF96-8CEA-46FF-86C4-4CE0E7609802}</a:tableStyleId>
              </a:tblPr>
              <a:tblGrid>
                <a:gridCol w="402999">
                  <a:extLst>
                    <a:ext uri="{9D8B030D-6E8A-4147-A177-3AD203B41FA5}">
                      <a16:colId xmlns:a16="http://schemas.microsoft.com/office/drawing/2014/main" val="2008658314"/>
                    </a:ext>
                  </a:extLst>
                </a:gridCol>
                <a:gridCol w="2096575">
                  <a:extLst>
                    <a:ext uri="{9D8B030D-6E8A-4147-A177-3AD203B41FA5}">
                      <a16:colId xmlns:a16="http://schemas.microsoft.com/office/drawing/2014/main" val="3254642554"/>
                    </a:ext>
                  </a:extLst>
                </a:gridCol>
                <a:gridCol w="6780348">
                  <a:extLst>
                    <a:ext uri="{9D8B030D-6E8A-4147-A177-3AD203B41FA5}">
                      <a16:colId xmlns:a16="http://schemas.microsoft.com/office/drawing/2014/main" val="698902590"/>
                    </a:ext>
                  </a:extLst>
                </a:gridCol>
                <a:gridCol w="960864">
                  <a:extLst>
                    <a:ext uri="{9D8B030D-6E8A-4147-A177-3AD203B41FA5}">
                      <a16:colId xmlns:a16="http://schemas.microsoft.com/office/drawing/2014/main" val="2213768922"/>
                    </a:ext>
                  </a:extLst>
                </a:gridCol>
              </a:tblGrid>
              <a:tr h="150046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dirty="0">
                          <a:effectLst/>
                        </a:rPr>
                        <a:t> 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dirty="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נושא הדיון</a:t>
                      </a:r>
                      <a:endParaRPr lang="en-US" sz="1700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dirty="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תכנית הדיון וחומר רקע נדרש</a:t>
                      </a:r>
                      <a:endParaRPr lang="en-US" sz="1700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לוז</a:t>
                      </a:r>
                      <a:endParaRPr lang="en-US" sz="170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extLst>
                  <a:ext uri="{0D108BD9-81ED-4DB2-BD59-A6C34878D82A}">
                    <a16:rowId xmlns:a16="http://schemas.microsoft.com/office/drawing/2014/main" val="3706564899"/>
                  </a:ext>
                </a:extLst>
              </a:tr>
              <a:tr h="300092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7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מפגש רבעון 1</a:t>
                      </a:r>
                      <a:endParaRPr lang="en-US" sz="1700" b="1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700" b="1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 smtClean="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23.2.21</a:t>
                      </a:r>
                      <a:endParaRPr lang="en-US" sz="1700" b="1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extLst>
                  <a:ext uri="{0D108BD9-81ED-4DB2-BD59-A6C34878D82A}">
                    <a16:rowId xmlns:a16="http://schemas.microsoft.com/office/drawing/2014/main" val="2582031028"/>
                  </a:ext>
                </a:extLst>
              </a:tr>
              <a:tr h="194511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</a:t>
                      </a:r>
                      <a:endParaRPr lang="en-US" sz="17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סיכום 2020</a:t>
                      </a:r>
                      <a:endParaRPr lang="en-US" sz="1700" b="1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700" b="1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700" b="1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extLst>
                  <a:ext uri="{0D108BD9-81ED-4DB2-BD59-A6C34878D82A}">
                    <a16:rowId xmlns:a16="http://schemas.microsoft.com/office/drawing/2014/main" val="2046769510"/>
                  </a:ext>
                </a:extLst>
              </a:tr>
              <a:tr h="750231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</a:t>
                      </a:r>
                      <a:endParaRPr lang="en-US" sz="17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גדר ההפרדה</a:t>
                      </a:r>
                      <a:endParaRPr lang="en-US" sz="1700" b="1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הצגת המצב הקיים על ידי קצין הגמ"ר </a:t>
                      </a:r>
                      <a:r>
                        <a:rPr lang="he-IL" sz="1700" b="1" dirty="0" err="1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חטמ"ר</a:t>
                      </a:r>
                      <a:r>
                        <a:rPr lang="he-IL" sz="1700" b="1" dirty="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מנשה- כמות מסתננים/שב"ח/תפיסות/ תיקוני פרצות בגדר, הצגת סד"כ של צה"ל שנוכח בגזרה (אופציה לסיור-בהתאם למצב).</a:t>
                      </a:r>
                      <a:endParaRPr lang="en-US" sz="1700" b="1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700" b="1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extLst>
                  <a:ext uri="{0D108BD9-81ED-4DB2-BD59-A6C34878D82A}">
                    <a16:rowId xmlns:a16="http://schemas.microsoft.com/office/drawing/2014/main" val="4156907040"/>
                  </a:ext>
                </a:extLst>
              </a:tr>
              <a:tr h="300092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7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מפגש רבעון 2</a:t>
                      </a:r>
                      <a:endParaRPr lang="en-US" sz="1700" b="1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700" b="1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 smtClean="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18.5.21</a:t>
                      </a:r>
                      <a:endParaRPr lang="en-US" sz="1700" b="1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extLst>
                  <a:ext uri="{0D108BD9-81ED-4DB2-BD59-A6C34878D82A}">
                    <a16:rowId xmlns:a16="http://schemas.microsoft.com/office/drawing/2014/main" val="3774357637"/>
                  </a:ext>
                </a:extLst>
              </a:tr>
              <a:tr h="450139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</a:t>
                      </a:r>
                      <a:endParaRPr lang="en-US" sz="17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פשיעה </a:t>
                      </a:r>
                      <a:endParaRPr lang="en-US" sz="1700" b="1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חקלאית +פלילית </a:t>
                      </a:r>
                      <a:endParaRPr lang="en-US" sz="1700" b="1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קבלה והצגת נתוני פשיעה חקלאית ופלילית –לשנים 2019 ו-2020-ע"י חנה ישראלי, +הצעות למיגור/הפחתה של אירועים אלו</a:t>
                      </a:r>
                      <a:endParaRPr lang="en-US" sz="1700" b="1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700" b="1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extLst>
                  <a:ext uri="{0D108BD9-81ED-4DB2-BD59-A6C34878D82A}">
                    <a16:rowId xmlns:a16="http://schemas.microsoft.com/office/drawing/2014/main" val="1067401096"/>
                  </a:ext>
                </a:extLst>
              </a:tr>
              <a:tr h="300092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7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מפגש רבעון 3</a:t>
                      </a:r>
                      <a:endParaRPr lang="en-US" sz="1700" b="1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700" b="1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 smtClean="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1.9.21</a:t>
                      </a:r>
                      <a:endParaRPr lang="en-US" sz="1700" b="1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extLst>
                  <a:ext uri="{0D108BD9-81ED-4DB2-BD59-A6C34878D82A}">
                    <a16:rowId xmlns:a16="http://schemas.microsoft.com/office/drawing/2014/main" val="341221485"/>
                  </a:ext>
                </a:extLst>
              </a:tr>
              <a:tr h="600184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</a:t>
                      </a:r>
                      <a:endParaRPr lang="en-US" sz="17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תגבור השתתפות במתמי"ד</a:t>
                      </a:r>
                      <a:endParaRPr lang="en-US" sz="1700" b="1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נתוני רקע/כמות מתנדבים/בסיסי מתמיד/גיוס מתנדבים חדשים בדגש על המגזר-סקירה ע"י גונן </a:t>
                      </a:r>
                      <a:r>
                        <a:rPr lang="he-IL" sz="1700" b="1" dirty="0" err="1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פירסטנברג</a:t>
                      </a:r>
                      <a:r>
                        <a:rPr lang="he-IL" sz="1700" b="1" dirty="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לגבי 2 בסיסי </a:t>
                      </a:r>
                      <a:r>
                        <a:rPr lang="he-IL" sz="1700" b="1" dirty="0" err="1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המתמי"ד</a:t>
                      </a:r>
                      <a:r>
                        <a:rPr lang="he-IL" sz="1700" b="1" dirty="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ותהליך גיוס </a:t>
                      </a:r>
                      <a:r>
                        <a:rPr lang="he-IL" sz="1700" b="1" dirty="0" err="1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מתמי"ד</a:t>
                      </a:r>
                      <a:r>
                        <a:rPr lang="he-IL" sz="1700" b="1" dirty="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חדש.</a:t>
                      </a:r>
                      <a:endParaRPr lang="en-US" sz="1700" b="1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700" b="1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extLst>
                  <a:ext uri="{0D108BD9-81ED-4DB2-BD59-A6C34878D82A}">
                    <a16:rowId xmlns:a16="http://schemas.microsoft.com/office/drawing/2014/main" val="589668562"/>
                  </a:ext>
                </a:extLst>
              </a:tr>
              <a:tr h="300092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</a:t>
                      </a:r>
                      <a:endParaRPr lang="en-US" sz="17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פערי מיגון ביישובים</a:t>
                      </a:r>
                      <a:endParaRPr lang="en-US" sz="1700" b="1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הצגת פערים של מקלוט  ביישובי המועצה ,והצעות למתן פתרון/חלופה ראויה</a:t>
                      </a:r>
                      <a:endParaRPr lang="en-US" sz="1700" b="1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700" b="1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extLst>
                  <a:ext uri="{0D108BD9-81ED-4DB2-BD59-A6C34878D82A}">
                    <a16:rowId xmlns:a16="http://schemas.microsoft.com/office/drawing/2014/main" val="2459880300"/>
                  </a:ext>
                </a:extLst>
              </a:tr>
              <a:tr h="300092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3</a:t>
                      </a:r>
                      <a:endParaRPr lang="en-US" sz="17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סקירה בנושא אבטחת מוס"ח</a:t>
                      </a:r>
                      <a:endParaRPr lang="en-US" sz="1700" b="1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רשימת מוסדות מאובטחים</a:t>
                      </a:r>
                      <a:endParaRPr lang="en-US" sz="1700" b="1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700" b="1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extLst>
                  <a:ext uri="{0D108BD9-81ED-4DB2-BD59-A6C34878D82A}">
                    <a16:rowId xmlns:a16="http://schemas.microsoft.com/office/drawing/2014/main" val="3893396376"/>
                  </a:ext>
                </a:extLst>
              </a:tr>
              <a:tr h="300092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7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מפגש רבעון 4</a:t>
                      </a:r>
                      <a:endParaRPr lang="en-US" sz="1700" b="1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700" b="1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 smtClean="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21.12.21</a:t>
                      </a:r>
                      <a:endParaRPr lang="en-US" sz="1700" b="1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extLst>
                  <a:ext uri="{0D108BD9-81ED-4DB2-BD59-A6C34878D82A}">
                    <a16:rowId xmlns:a16="http://schemas.microsoft.com/office/drawing/2014/main" val="1046796335"/>
                  </a:ext>
                </a:extLst>
              </a:tr>
              <a:tr h="300092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</a:t>
                      </a:r>
                      <a:endParaRPr lang="en-US" sz="17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סיכום שנה וסיור פרויקטים</a:t>
                      </a:r>
                      <a:endParaRPr lang="en-US" sz="1700" b="1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700" b="1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700" b="1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extLst>
                  <a:ext uri="{0D108BD9-81ED-4DB2-BD59-A6C34878D82A}">
                    <a16:rowId xmlns:a16="http://schemas.microsoft.com/office/drawing/2014/main" val="3623422161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</a:t>
                      </a:r>
                      <a:endParaRPr lang="en-US" sz="17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פערים לשנת 2022</a:t>
                      </a:r>
                      <a:endParaRPr lang="en-US" sz="17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>
                          <a:effectLst/>
                        </a:rPr>
                        <a:t> </a:t>
                      </a:r>
                      <a:endParaRPr lang="en-US" sz="17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3" marR="5736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700" b="1" dirty="0">
                          <a:effectLst/>
                        </a:rPr>
                        <a:t> </a:t>
                      </a:r>
                      <a:endParaRPr lang="en-US" sz="17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3" marR="57363" marT="0" marB="0"/>
                </a:tc>
                <a:extLst>
                  <a:ext uri="{0D108BD9-81ED-4DB2-BD59-A6C34878D82A}">
                    <a16:rowId xmlns:a16="http://schemas.microsoft.com/office/drawing/2014/main" val="3960043819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357036" y="267237"/>
            <a:ext cx="3670479" cy="7848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500" b="1" dirty="0" smtClean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וועדת ביטחון </a:t>
            </a:r>
            <a:endParaRPr lang="he-IL" sz="4500" b="1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28822"/>
            <a:ext cx="2045498" cy="1461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9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415946"/>
              </p:ext>
            </p:extLst>
          </p:nvPr>
        </p:nvGraphicFramePr>
        <p:xfrm>
          <a:off x="1515894" y="1332690"/>
          <a:ext cx="10126607" cy="5062917"/>
        </p:xfrm>
        <a:graphic>
          <a:graphicData uri="http://schemas.openxmlformats.org/drawingml/2006/table">
            <a:tbl>
              <a:tblPr rtl="1" firstRow="1" firstCol="1" bandRow="1">
                <a:tableStyleId>{69CF1AB2-1976-4502-BF36-3FF5EA218861}</a:tableStyleId>
              </a:tblPr>
              <a:tblGrid>
                <a:gridCol w="1313645">
                  <a:extLst>
                    <a:ext uri="{9D8B030D-6E8A-4147-A177-3AD203B41FA5}">
                      <a16:colId xmlns:a16="http://schemas.microsoft.com/office/drawing/2014/main" val="2145068632"/>
                    </a:ext>
                  </a:extLst>
                </a:gridCol>
                <a:gridCol w="1043188">
                  <a:extLst>
                    <a:ext uri="{9D8B030D-6E8A-4147-A177-3AD203B41FA5}">
                      <a16:colId xmlns:a16="http://schemas.microsoft.com/office/drawing/2014/main" val="1606354099"/>
                    </a:ext>
                  </a:extLst>
                </a:gridCol>
                <a:gridCol w="1017431">
                  <a:extLst>
                    <a:ext uri="{9D8B030D-6E8A-4147-A177-3AD203B41FA5}">
                      <a16:colId xmlns:a16="http://schemas.microsoft.com/office/drawing/2014/main" val="3701109101"/>
                    </a:ext>
                  </a:extLst>
                </a:gridCol>
                <a:gridCol w="991674">
                  <a:extLst>
                    <a:ext uri="{9D8B030D-6E8A-4147-A177-3AD203B41FA5}">
                      <a16:colId xmlns:a16="http://schemas.microsoft.com/office/drawing/2014/main" val="2454680586"/>
                    </a:ext>
                  </a:extLst>
                </a:gridCol>
                <a:gridCol w="5760669">
                  <a:extLst>
                    <a:ext uri="{9D8B030D-6E8A-4147-A177-3AD203B41FA5}">
                      <a16:colId xmlns:a16="http://schemas.microsoft.com/office/drawing/2014/main" val="3455085598"/>
                    </a:ext>
                  </a:extLst>
                </a:gridCol>
              </a:tblGrid>
              <a:tr h="984444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התכנסות מס'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תאריך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יום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2000" b="1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שעת התכנסות</a:t>
                      </a:r>
                      <a:endParaRPr lang="en-US" sz="2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2000" b="1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נושא מרכזי</a:t>
                      </a:r>
                      <a:endParaRPr lang="en-US" sz="2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7367590"/>
                  </a:ext>
                </a:extLst>
              </a:tr>
              <a:tr h="1157070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1/2021</a:t>
                      </a:r>
                      <a:endParaRPr lang="en-US" sz="2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16.02.21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שלישי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18:30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 err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תוכנית</a:t>
                      </a:r>
                      <a:r>
                        <a:rPr lang="he-IL" sz="2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גלבוע נקי – מנהלים איכות חיים </a:t>
                      </a:r>
                      <a:r>
                        <a:rPr lang="he-IL" sz="2000" b="1" dirty="0" err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בבגלבוע</a:t>
                      </a:r>
                      <a:r>
                        <a:rPr lang="he-IL" sz="2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.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 err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תוכנית</a:t>
                      </a:r>
                      <a:r>
                        <a:rPr lang="he-IL" sz="2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להחלפת כלי עצירה ושדרוג מרכזי מחזור.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51532099"/>
                  </a:ext>
                </a:extLst>
              </a:tr>
              <a:tr h="285716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2/2021</a:t>
                      </a:r>
                      <a:endParaRPr lang="en-US" sz="2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20.04.21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שלישי</a:t>
                      </a:r>
                      <a:endParaRPr lang="en-US" sz="2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18:30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מדיניות המועצה בנושא פחים כתומים.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16821529"/>
                  </a:ext>
                </a:extLst>
              </a:tr>
              <a:tr h="528408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3/2021</a:t>
                      </a:r>
                      <a:endParaRPr lang="en-US" sz="2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29.06.21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שלישי</a:t>
                      </a:r>
                      <a:endParaRPr lang="en-US" sz="2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18:30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מדיניות המועצה בנושא קמינים.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6982095"/>
                  </a:ext>
                </a:extLst>
              </a:tr>
              <a:tr h="550217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4/2021</a:t>
                      </a:r>
                      <a:endParaRPr lang="en-US" sz="2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24.08.21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שלישי</a:t>
                      </a:r>
                      <a:endParaRPr lang="en-US" sz="2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18:30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צמצום שימוש בכלים חד פעמיים.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3965"/>
                  </a:ext>
                </a:extLst>
              </a:tr>
              <a:tr h="544270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5/2021</a:t>
                      </a:r>
                      <a:endParaRPr lang="en-US" sz="2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19.10.21</a:t>
                      </a:r>
                      <a:endParaRPr lang="en-US" sz="2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שלישי</a:t>
                      </a:r>
                      <a:endParaRPr lang="en-US" sz="2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18:30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ריסוס עשביה וחומרים מסוכנים.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85357973"/>
                  </a:ext>
                </a:extLst>
              </a:tr>
              <a:tr h="576168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6/2021</a:t>
                      </a:r>
                      <a:endParaRPr lang="en-US" sz="2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14.12.21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שלישי</a:t>
                      </a:r>
                      <a:endParaRPr lang="en-US" sz="2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18:30</a:t>
                      </a:r>
                      <a:endParaRPr lang="en-US" sz="2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סיור במפעלים המשך מעקב אחר מיזמים ומפעלים בתכנון וסיוע במניעת מפגעים.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6988887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516530" y="282537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4" name="TextBox 3"/>
          <p:cNvSpPr txBox="1"/>
          <p:nvPr/>
        </p:nvSpPr>
        <p:spPr>
          <a:xfrm>
            <a:off x="3751351" y="419072"/>
            <a:ext cx="5069541" cy="7848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500" b="1" dirty="0" smtClean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וועדת איכות הסביבה</a:t>
            </a:r>
            <a:endParaRPr lang="he-IL" sz="4500" b="1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79790"/>
            <a:ext cx="2180721" cy="1558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21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827244"/>
              </p:ext>
            </p:extLst>
          </p:nvPr>
        </p:nvGraphicFramePr>
        <p:xfrm>
          <a:off x="1559858" y="1559859"/>
          <a:ext cx="9829802" cy="4646766"/>
        </p:xfrm>
        <a:graphic>
          <a:graphicData uri="http://schemas.openxmlformats.org/drawingml/2006/table">
            <a:tbl>
              <a:tblPr rtl="1" firstRow="1" firstCol="1" bandRow="1">
                <a:tableStyleId>{69CF1AB2-1976-4502-BF36-3FF5EA218861}</a:tableStyleId>
              </a:tblPr>
              <a:tblGrid>
                <a:gridCol w="353729">
                  <a:extLst>
                    <a:ext uri="{9D8B030D-6E8A-4147-A177-3AD203B41FA5}">
                      <a16:colId xmlns:a16="http://schemas.microsoft.com/office/drawing/2014/main" val="1371990950"/>
                    </a:ext>
                  </a:extLst>
                </a:gridCol>
                <a:gridCol w="2195061">
                  <a:extLst>
                    <a:ext uri="{9D8B030D-6E8A-4147-A177-3AD203B41FA5}">
                      <a16:colId xmlns:a16="http://schemas.microsoft.com/office/drawing/2014/main" val="2455465174"/>
                    </a:ext>
                  </a:extLst>
                </a:gridCol>
                <a:gridCol w="5223611">
                  <a:extLst>
                    <a:ext uri="{9D8B030D-6E8A-4147-A177-3AD203B41FA5}">
                      <a16:colId xmlns:a16="http://schemas.microsoft.com/office/drawing/2014/main" val="3029579752"/>
                    </a:ext>
                  </a:extLst>
                </a:gridCol>
                <a:gridCol w="2057401">
                  <a:extLst>
                    <a:ext uri="{9D8B030D-6E8A-4147-A177-3AD203B41FA5}">
                      <a16:colId xmlns:a16="http://schemas.microsoft.com/office/drawing/2014/main" val="3075948679"/>
                    </a:ext>
                  </a:extLst>
                </a:gridCol>
              </a:tblGrid>
              <a:tr h="384052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1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2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נושא הדיון</a:t>
                      </a:r>
                      <a:endParaRPr lang="en-US" sz="22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2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תכנית הדיון וחומר רקע נדרש</a:t>
                      </a:r>
                      <a:endParaRPr lang="en-US" sz="22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2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לוז</a:t>
                      </a:r>
                      <a:endParaRPr lang="en-US" sz="22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0836199"/>
                  </a:ext>
                </a:extLst>
              </a:tr>
              <a:tr h="1555279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</a:t>
                      </a:r>
                      <a:endParaRPr lang="en-US" sz="11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2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תכנית שימור 2021</a:t>
                      </a:r>
                      <a:br>
                        <a:rPr lang="he-IL" sz="22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</a:br>
                      <a:r>
                        <a:rPr lang="he-IL" sz="22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הסברה על שימור אתרים</a:t>
                      </a:r>
                      <a:endParaRPr lang="en-US" sz="22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2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תוספת מבנים לשימור ופרסום רשימה עדכנית בישובים נוספים: חפציבה, בית השיטה, מושבים, כפרים.</a:t>
                      </a:r>
                      <a:endParaRPr lang="en-US" sz="2200" b="1" dirty="0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  <a:p>
                      <a:pPr marL="457200"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2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22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 rowSpan="5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2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4 ישיבות (וסיורים במידת האפשר) בשנה –</a:t>
                      </a:r>
                      <a:endParaRPr lang="en-US" sz="2200" b="1" dirty="0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2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 כל רבעון</a:t>
                      </a:r>
                      <a:endParaRPr lang="en-US" sz="22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4582835"/>
                  </a:ext>
                </a:extLst>
              </a:tr>
              <a:tr h="116487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</a:t>
                      </a:r>
                      <a:endParaRPr lang="en-US" sz="11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2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ציון 100 שנות התיישבות בעמק חרוד - </a:t>
                      </a:r>
                      <a:endParaRPr lang="en-US" sz="22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2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דגשים ותכנית עבודה באמצעות שימור מבנים ואתרים</a:t>
                      </a:r>
                      <a:endParaRPr lang="en-US" sz="22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4506103"/>
                  </a:ext>
                </a:extLst>
              </a:tr>
              <a:tr h="774461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3</a:t>
                      </a:r>
                      <a:endParaRPr lang="en-US" sz="11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2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זיקת הקהילה לאתרים</a:t>
                      </a:r>
                      <a:endParaRPr lang="en-US" sz="22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2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דיון עם בית </a:t>
                      </a:r>
                      <a:r>
                        <a:rPr lang="he-IL" sz="2200" b="1" dirty="0" err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שטורמן</a:t>
                      </a:r>
                      <a:r>
                        <a:rPr lang="he-IL" sz="22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בנושא ריכוז הנושא (? רעיון שלי אפשר למחוק)</a:t>
                      </a:r>
                      <a:endParaRPr lang="en-US" sz="22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9566600"/>
                  </a:ext>
                </a:extLst>
              </a:tr>
              <a:tr h="384052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4</a:t>
                      </a:r>
                      <a:endParaRPr lang="en-US" sz="11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2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22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2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22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258658"/>
                  </a:ext>
                </a:extLst>
              </a:tr>
              <a:tr h="384052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5</a:t>
                      </a:r>
                      <a:endParaRPr lang="en-US" sz="11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2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22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2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22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9250656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874963" y="31035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4" name="TextBox 3"/>
          <p:cNvSpPr txBox="1"/>
          <p:nvPr/>
        </p:nvSpPr>
        <p:spPr>
          <a:xfrm>
            <a:off x="3863788" y="658906"/>
            <a:ext cx="4464424" cy="7848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500" b="1" dirty="0" smtClean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וועדת שימור אתרים </a:t>
            </a:r>
            <a:endParaRPr lang="he-IL" sz="4500" b="1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66" y="4956773"/>
            <a:ext cx="2255584" cy="161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807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טבלה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164385"/>
              </p:ext>
            </p:extLst>
          </p:nvPr>
        </p:nvGraphicFramePr>
        <p:xfrm>
          <a:off x="1204759" y="1506072"/>
          <a:ext cx="10467288" cy="4464424"/>
        </p:xfrm>
        <a:graphic>
          <a:graphicData uri="http://schemas.openxmlformats.org/drawingml/2006/table">
            <a:tbl>
              <a:tblPr rtl="1" firstRow="1" firstCol="1" bandRow="1">
                <a:tableStyleId>{69CF1AB2-1976-4502-BF36-3FF5EA218861}</a:tableStyleId>
              </a:tblPr>
              <a:tblGrid>
                <a:gridCol w="855476">
                  <a:extLst>
                    <a:ext uri="{9D8B030D-6E8A-4147-A177-3AD203B41FA5}">
                      <a16:colId xmlns:a16="http://schemas.microsoft.com/office/drawing/2014/main" val="1080174775"/>
                    </a:ext>
                  </a:extLst>
                </a:gridCol>
                <a:gridCol w="8190608">
                  <a:extLst>
                    <a:ext uri="{9D8B030D-6E8A-4147-A177-3AD203B41FA5}">
                      <a16:colId xmlns:a16="http://schemas.microsoft.com/office/drawing/2014/main" val="1665991611"/>
                    </a:ext>
                  </a:extLst>
                </a:gridCol>
                <a:gridCol w="1421204">
                  <a:extLst>
                    <a:ext uri="{9D8B030D-6E8A-4147-A177-3AD203B41FA5}">
                      <a16:colId xmlns:a16="http://schemas.microsoft.com/office/drawing/2014/main" val="1449371096"/>
                    </a:ext>
                  </a:extLst>
                </a:gridCol>
              </a:tblGrid>
              <a:tr h="643269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נושא הדיון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לוז</a:t>
                      </a:r>
                      <a:endParaRPr lang="en-US" sz="3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17359466"/>
                  </a:ext>
                </a:extLst>
              </a:tr>
              <a:tr h="693131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</a:t>
                      </a:r>
                      <a:endParaRPr lang="en-US" sz="3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מדיניות הוועדה ביחס לחריגה מקווי בניה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r>
                        <a:rPr lang="he-IL" sz="30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25.1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9230457"/>
                  </a:ext>
                </a:extLst>
              </a:tr>
              <a:tr h="693131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</a:t>
                      </a:r>
                      <a:endParaRPr lang="en-US" sz="3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מדיניות הוועדה ביחס לניהול שצפים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22.2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4333876"/>
                  </a:ext>
                </a:extLst>
              </a:tr>
              <a:tr h="693131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3</a:t>
                      </a:r>
                      <a:endParaRPr lang="en-US" sz="3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סיור לימודי- חריגות ומחירם הקהילתי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r>
                        <a:rPr lang="he-IL" sz="30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22.3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80238"/>
                  </a:ext>
                </a:extLst>
              </a:tr>
              <a:tr h="1048631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4</a:t>
                      </a:r>
                      <a:endParaRPr lang="en-US" sz="3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מבנים חקלאיים ללא שימוש בשיתוף הועדה החקלאית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r>
                        <a:rPr lang="he-IL" sz="3000" b="1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19.4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861958"/>
                  </a:ext>
                </a:extLst>
              </a:tr>
              <a:tr h="693131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5</a:t>
                      </a:r>
                      <a:endParaRPr lang="en-US" sz="30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מדיניות הקמת מפטמות ומיקומן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209329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976281" y="470647"/>
            <a:ext cx="6185647" cy="7848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500" b="1" dirty="0" smtClean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וועדה מקומית לתכנון ולבניה </a:t>
            </a:r>
            <a:endParaRPr lang="he-IL" sz="4500" b="1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024" y="5042646"/>
            <a:ext cx="2105710" cy="1504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633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37893" y="218941"/>
            <a:ext cx="7237927" cy="7848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500" b="1" dirty="0" smtClean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מניעת אלימות, סמים ואלכוהול </a:t>
            </a:r>
            <a:endParaRPr lang="he-IL" sz="4500" b="1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graphicFrame>
        <p:nvGraphicFramePr>
          <p:cNvPr id="6" name="טבלה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422032"/>
              </p:ext>
            </p:extLst>
          </p:nvPr>
        </p:nvGraphicFramePr>
        <p:xfrm>
          <a:off x="1573306" y="888287"/>
          <a:ext cx="10058400" cy="6000795"/>
        </p:xfrm>
        <a:graphic>
          <a:graphicData uri="http://schemas.openxmlformats.org/drawingml/2006/table">
            <a:tbl>
              <a:tblPr rtl="1" firstRow="1" firstCol="1" bandRow="1">
                <a:tableStyleId>{69CF1AB2-1976-4502-BF36-3FF5EA218861}</a:tableStyleId>
              </a:tblPr>
              <a:tblGrid>
                <a:gridCol w="451027">
                  <a:extLst>
                    <a:ext uri="{9D8B030D-6E8A-4147-A177-3AD203B41FA5}">
                      <a16:colId xmlns:a16="http://schemas.microsoft.com/office/drawing/2014/main" val="2222067275"/>
                    </a:ext>
                  </a:extLst>
                </a:gridCol>
                <a:gridCol w="2407676">
                  <a:extLst>
                    <a:ext uri="{9D8B030D-6E8A-4147-A177-3AD203B41FA5}">
                      <a16:colId xmlns:a16="http://schemas.microsoft.com/office/drawing/2014/main" val="1926116289"/>
                    </a:ext>
                  </a:extLst>
                </a:gridCol>
                <a:gridCol w="6110485">
                  <a:extLst>
                    <a:ext uri="{9D8B030D-6E8A-4147-A177-3AD203B41FA5}">
                      <a16:colId xmlns:a16="http://schemas.microsoft.com/office/drawing/2014/main" val="854231049"/>
                    </a:ext>
                  </a:extLst>
                </a:gridCol>
                <a:gridCol w="1089212">
                  <a:extLst>
                    <a:ext uri="{9D8B030D-6E8A-4147-A177-3AD203B41FA5}">
                      <a16:colId xmlns:a16="http://schemas.microsoft.com/office/drawing/2014/main" val="3780526725"/>
                    </a:ext>
                  </a:extLst>
                </a:gridCol>
              </a:tblGrid>
              <a:tr h="39741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5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5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נושא הדיון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תכנית הדיון וחומר רקע נדרש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לוז</a:t>
                      </a:r>
                      <a:endParaRPr lang="en-US" sz="18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extLst>
                  <a:ext uri="{0D108BD9-81ED-4DB2-BD59-A6C34878D82A}">
                    <a16:rowId xmlns:a16="http://schemas.microsoft.com/office/drawing/2014/main" val="3442496854"/>
                  </a:ext>
                </a:extLst>
              </a:tr>
              <a:tr h="253197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5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5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מפגש רבעון 1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24/02/21</a:t>
                      </a:r>
                      <a:endParaRPr lang="en-US" sz="18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extLst>
                  <a:ext uri="{0D108BD9-81ED-4DB2-BD59-A6C34878D82A}">
                    <a16:rowId xmlns:a16="http://schemas.microsoft.com/office/drawing/2014/main" val="3576392593"/>
                  </a:ext>
                </a:extLst>
              </a:tr>
              <a:tr h="517576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5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</a:t>
                      </a:r>
                      <a:endParaRPr lang="en-US" sz="15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הצגת מוקדים חמים ביישובי המועצה.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מיפוי צרכים ותופעות.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בניית תכנית עבודה וגיוס מעורבות הורית.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8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extLst>
                  <a:ext uri="{0D108BD9-81ED-4DB2-BD59-A6C34878D82A}">
                    <a16:rowId xmlns:a16="http://schemas.microsoft.com/office/drawing/2014/main" val="410766528"/>
                  </a:ext>
                </a:extLst>
              </a:tr>
              <a:tr h="431167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5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</a:t>
                      </a:r>
                      <a:endParaRPr lang="en-US" sz="15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מדריכי מוגנות בבתי הספר 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הצגת תפקיד מדריך המוגנות במערכת החינוך, והצגת אחד המדריכים.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8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extLst>
                  <a:ext uri="{0D108BD9-81ED-4DB2-BD59-A6C34878D82A}">
                    <a16:rowId xmlns:a16="http://schemas.microsoft.com/office/drawing/2014/main" val="1460867537"/>
                  </a:ext>
                </a:extLst>
              </a:tr>
              <a:tr h="253197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5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5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מפגש רבעון 2</a:t>
                      </a:r>
                      <a:endParaRPr lang="en-US" sz="18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12/05/20</a:t>
                      </a:r>
                      <a:endParaRPr lang="en-US" sz="18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extLst>
                  <a:ext uri="{0D108BD9-81ED-4DB2-BD59-A6C34878D82A}">
                    <a16:rowId xmlns:a16="http://schemas.microsoft.com/office/drawing/2014/main" val="536758188"/>
                  </a:ext>
                </a:extLst>
              </a:tr>
              <a:tr h="451262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5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</a:t>
                      </a:r>
                      <a:endParaRPr lang="en-US" sz="15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סיירות הורים ביישובים </a:t>
                      </a:r>
                      <a:endParaRPr lang="en-US" sz="18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הקמת סיירות הורים ביישובים, שימור סיירות קיימות.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8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extLst>
                  <a:ext uri="{0D108BD9-81ED-4DB2-BD59-A6C34878D82A}">
                    <a16:rowId xmlns:a16="http://schemas.microsoft.com/office/drawing/2014/main" val="4211356281"/>
                  </a:ext>
                </a:extLst>
              </a:tr>
              <a:tr h="425728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5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</a:t>
                      </a:r>
                      <a:endParaRPr lang="en-US" sz="15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למידת עמיתים</a:t>
                      </a:r>
                      <a:endParaRPr lang="en-US" sz="18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סיירת הורים קיימת שתהפוך למודל מועצתי שיעזור בגיוס סיירות נוספות.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>
                          <a:effectLst/>
                          <a:highlight>
                            <a:srgbClr val="FFFF00"/>
                          </a:highlight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8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extLst>
                  <a:ext uri="{0D108BD9-81ED-4DB2-BD59-A6C34878D82A}">
                    <a16:rowId xmlns:a16="http://schemas.microsoft.com/office/drawing/2014/main" val="1433170396"/>
                  </a:ext>
                </a:extLst>
              </a:tr>
              <a:tr h="253197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5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5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מפגש רבעון 3</a:t>
                      </a:r>
                      <a:endParaRPr lang="en-US" sz="18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20/07/21</a:t>
                      </a:r>
                      <a:endParaRPr lang="en-US" sz="18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extLst>
                  <a:ext uri="{0D108BD9-81ED-4DB2-BD59-A6C34878D82A}">
                    <a16:rowId xmlns:a16="http://schemas.microsoft.com/office/drawing/2014/main" val="4099577035"/>
                  </a:ext>
                </a:extLst>
              </a:tr>
              <a:tr h="604096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5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</a:t>
                      </a:r>
                      <a:endParaRPr lang="en-US" sz="15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מניעה בנושא סמים ואלכוהול ביישובים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תכנית התערבות רוחבית למניעה ביישובים.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הצגת נתונים משרות מבחן ומשטרת ישראל בנושא.                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extLst>
                  <a:ext uri="{0D108BD9-81ED-4DB2-BD59-A6C34878D82A}">
                    <a16:rowId xmlns:a16="http://schemas.microsoft.com/office/drawing/2014/main" val="2712781016"/>
                  </a:ext>
                </a:extLst>
              </a:tr>
              <a:tr h="253197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5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</a:t>
                      </a:r>
                      <a:endParaRPr lang="en-US" sz="15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חינוך למניעה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highlight>
                            <a:srgbClr val="FFFF00"/>
                          </a:highlight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extLst>
                  <a:ext uri="{0D108BD9-81ED-4DB2-BD59-A6C34878D82A}">
                    <a16:rowId xmlns:a16="http://schemas.microsoft.com/office/drawing/2014/main" val="99722786"/>
                  </a:ext>
                </a:extLst>
              </a:tr>
              <a:tr h="253197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5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5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מפגש רבעון 4</a:t>
                      </a:r>
                      <a:endParaRPr lang="en-US" sz="18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06/10/21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extLst>
                  <a:ext uri="{0D108BD9-81ED-4DB2-BD59-A6C34878D82A}">
                    <a16:rowId xmlns:a16="http://schemas.microsoft.com/office/drawing/2014/main" val="4280712586"/>
                  </a:ext>
                </a:extLst>
              </a:tr>
              <a:tr h="67872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5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</a:t>
                      </a:r>
                      <a:endParaRPr lang="en-US" sz="15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נהיגה בריונית- אכיפה ומניעה ביישובים שייבחרו</a:t>
                      </a:r>
                      <a:endParaRPr lang="en-US" sz="18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הצגת נתונים ממשטרת ישראל.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בניית תכנית מניעתית </a:t>
                      </a:r>
                      <a:r>
                        <a:rPr lang="he-IL" sz="1800" b="1" dirty="0" err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ואכיפתית</a:t>
                      </a: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שכוללת את כלל האוכלוסייה ביישובים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extLst>
                  <a:ext uri="{0D108BD9-81ED-4DB2-BD59-A6C34878D82A}">
                    <a16:rowId xmlns:a16="http://schemas.microsoft.com/office/drawing/2014/main" val="1043727911"/>
                  </a:ext>
                </a:extLst>
              </a:tr>
              <a:tr h="316496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500" b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500" b="1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מפגש רבעון 5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28/12/21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extLst>
                  <a:ext uri="{0D108BD9-81ED-4DB2-BD59-A6C34878D82A}">
                    <a16:rowId xmlns:a16="http://schemas.microsoft.com/office/drawing/2014/main" val="2857654887"/>
                  </a:ext>
                </a:extLst>
              </a:tr>
              <a:tr h="316496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5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</a:t>
                      </a:r>
                      <a:endParaRPr lang="en-US" sz="15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סיכום שנה 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פערים ומסקנות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highlight>
                            <a:srgbClr val="FFFF00"/>
                          </a:highlight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18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48415" marR="48415" marT="0" marB="0"/>
                </a:tc>
                <a:extLst>
                  <a:ext uri="{0D108BD9-81ED-4DB2-BD59-A6C34878D82A}">
                    <a16:rowId xmlns:a16="http://schemas.microsoft.com/office/drawing/2014/main" val="2435696084"/>
                  </a:ext>
                </a:extLst>
              </a:tr>
            </a:tbl>
          </a:graphicData>
        </a:graphic>
      </p:graphicFrame>
      <p:pic>
        <p:nvPicPr>
          <p:cNvPr id="4" name="תמונה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29" y="4724653"/>
            <a:ext cx="2279784" cy="1629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363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320327"/>
              </p:ext>
            </p:extLst>
          </p:nvPr>
        </p:nvGraphicFramePr>
        <p:xfrm>
          <a:off x="1324678" y="1319540"/>
          <a:ext cx="10095365" cy="5242245"/>
        </p:xfrm>
        <a:graphic>
          <a:graphicData uri="http://schemas.openxmlformats.org/drawingml/2006/table">
            <a:tbl>
              <a:tblPr rtl="1" firstRow="1" firstCol="1" bandRow="1">
                <a:tableStyleId>{69CF1AB2-1976-4502-BF36-3FF5EA218861}</a:tableStyleId>
              </a:tblPr>
              <a:tblGrid>
                <a:gridCol w="919811">
                  <a:extLst>
                    <a:ext uri="{9D8B030D-6E8A-4147-A177-3AD203B41FA5}">
                      <a16:colId xmlns:a16="http://schemas.microsoft.com/office/drawing/2014/main" val="629717966"/>
                    </a:ext>
                  </a:extLst>
                </a:gridCol>
                <a:gridCol w="8782898">
                  <a:extLst>
                    <a:ext uri="{9D8B030D-6E8A-4147-A177-3AD203B41FA5}">
                      <a16:colId xmlns:a16="http://schemas.microsoft.com/office/drawing/2014/main" val="2458755958"/>
                    </a:ext>
                  </a:extLst>
                </a:gridCol>
                <a:gridCol w="392656">
                  <a:extLst>
                    <a:ext uri="{9D8B030D-6E8A-4147-A177-3AD203B41FA5}">
                      <a16:colId xmlns:a16="http://schemas.microsoft.com/office/drawing/2014/main" val="1583912880"/>
                    </a:ext>
                  </a:extLst>
                </a:gridCol>
              </a:tblGrid>
              <a:tr h="29516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 </a:t>
                      </a: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5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נושא הדיון</a:t>
                      </a:r>
                      <a:endParaRPr lang="en-US" sz="35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2651655"/>
                  </a:ext>
                </a:extLst>
              </a:tr>
              <a:tr h="29516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5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פשיעה חקלאית</a:t>
                      </a:r>
                      <a:endParaRPr lang="en-US" sz="35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 rowSpan="7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8206256"/>
                  </a:ext>
                </a:extLst>
              </a:tr>
              <a:tr h="29516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5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בנים ממשיכים</a:t>
                      </a:r>
                      <a:endParaRPr lang="en-US" sz="35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8273271"/>
                  </a:ext>
                </a:extLst>
              </a:tr>
              <a:tr h="29516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3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5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תיירות חקלאית</a:t>
                      </a:r>
                      <a:endParaRPr lang="en-US" sz="35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7899797"/>
                  </a:ext>
                </a:extLst>
              </a:tr>
              <a:tr h="91672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4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5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מבנים חקלאיים ללא שימוש בשיתוף הועדה המקומית</a:t>
                      </a:r>
                      <a:endParaRPr lang="en-US" sz="35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5660647"/>
                  </a:ext>
                </a:extLst>
              </a:tr>
              <a:tr h="605939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5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5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דו שימוש בשטחים החקלאים</a:t>
                      </a:r>
                      <a:endParaRPr lang="en-US" sz="35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6081108"/>
                  </a:ext>
                </a:extLst>
              </a:tr>
              <a:tr h="605939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6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5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פסולת חקלאית - פתרונות</a:t>
                      </a:r>
                      <a:endParaRPr lang="en-US" sz="35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9025356"/>
                  </a:ext>
                </a:extLst>
              </a:tr>
              <a:tr h="605939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0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7</a:t>
                      </a:r>
                      <a:endParaRPr lang="en-US" sz="3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3500" b="1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מדיניות הקמת מפטמות ומיקומן</a:t>
                      </a:r>
                      <a:endParaRPr lang="en-US" sz="35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8590949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544793" y="401707"/>
            <a:ext cx="3966693" cy="7848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500" b="1" dirty="0" smtClean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וועדה חקלאית </a:t>
            </a:r>
            <a:endParaRPr lang="he-IL" sz="4500" b="1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07" y="5087154"/>
            <a:ext cx="2063520" cy="1474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311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</TotalTime>
  <Words>656</Words>
  <Application>Microsoft Office PowerPoint</Application>
  <PresentationFormat>מסך רחב</PresentationFormat>
  <Paragraphs>305</Paragraphs>
  <Slides>11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David</vt:lpstr>
      <vt:lpstr>Symbol</vt:lpstr>
      <vt:lpstr>Times New Roman</vt:lpstr>
      <vt:lpstr>Office Theme</vt:lpstr>
      <vt:lpstr>טיוטת תכנית עבודה –  וועדת המליאה 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תכנית עבודה וועדת המליאה </dc:title>
  <dc:creator>רונית סבג</dc:creator>
  <cp:lastModifiedBy>רונית סבג</cp:lastModifiedBy>
  <cp:revision>24</cp:revision>
  <dcterms:created xsi:type="dcterms:W3CDTF">2021-01-20T09:18:23Z</dcterms:created>
  <dcterms:modified xsi:type="dcterms:W3CDTF">2021-01-21T06:10:17Z</dcterms:modified>
</cp:coreProperties>
</file>